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3"/>
    <p:sldId id="260" r:id="rId4"/>
    <p:sldId id="261" r:id="rId5"/>
    <p:sldId id="266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1" r:id="rId23"/>
    <p:sldId id="300" r:id="rId24"/>
    <p:sldId id="302" r:id="rId25"/>
    <p:sldId id="303" r:id="rId26"/>
    <p:sldId id="262" r:id="rId27"/>
    <p:sldId id="322" r:id="rId28"/>
    <p:sldId id="323" r:id="rId29"/>
    <p:sldId id="324" r:id="rId30"/>
    <p:sldId id="327" r:id="rId31"/>
    <p:sldId id="325" r:id="rId32"/>
    <p:sldId id="326" r:id="rId33"/>
    <p:sldId id="328" r:id="rId34"/>
    <p:sldId id="329" r:id="rId35"/>
    <p:sldId id="330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51" r:id="rId44"/>
    <p:sldId id="340" r:id="rId45"/>
    <p:sldId id="339" r:id="rId46"/>
    <p:sldId id="341" r:id="rId47"/>
    <p:sldId id="342" r:id="rId48"/>
    <p:sldId id="343" r:id="rId49"/>
    <p:sldId id="346" r:id="rId50"/>
    <p:sldId id="347" r:id="rId51"/>
    <p:sldId id="349" r:id="rId52"/>
    <p:sldId id="263" r:id="rId53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gs" Target="tags/tag13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notesMaster" Target="notesMasters/notesMaster1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hyperlink" Target="https://www.bilibili.com/video/BV19b421Y7Mm/?spm_id_from=333.999.0.0&amp;vd_source=b408ab4c35f1aa86e5d9431d34e3aea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imported-clementine-0a1.notion.site/966e1057d7d749ea83f3983b98c47841?pvs=4" TargetMode="Externa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hyperlink" Target="https://www.bilibili.com/video/BV19b421Y7Mm/?spm_id_from=333.999.0.0" TargetMode="External"/><Relationship Id="rId2" Type="http://schemas.openxmlformats.org/officeDocument/2006/relationships/hyperlink" Target="https://imported-clementine-0a1.notion.site/Lab-6288981c02554f8f8c9403e254bb6002?pvs=4" TargetMode="External"/><Relationship Id="rId1" Type="http://schemas.openxmlformats.org/officeDocument/2006/relationships/hyperlink" Target="https://github.com/Liyanhao1209/BDL.git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5"/>
            <a:ext cx="12192000" cy="68573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59742" y="2545551"/>
            <a:ext cx="8672513" cy="1476375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BDL PRESENTATION</a:t>
            </a:r>
            <a:endParaRPr lang="en-US" altLang="zh-CN" sz="6600" b="1" dirty="0">
              <a:solidFill>
                <a:schemeClr val="bg1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202100300063 </a:t>
            </a:r>
            <a:r>
              <a:rPr lang="zh-CN" altLang="en-US" sz="2400" b="1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李彦浩</a:t>
            </a:r>
            <a:endParaRPr lang="zh-CN" altLang="en-US" sz="2400" b="1" dirty="0">
              <a:solidFill>
                <a:schemeClr val="bg1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5"/>
            <a:ext cx="12192000" cy="68573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59742" y="2545551"/>
            <a:ext cx="8672513" cy="1106805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仅有周期性</a:t>
            </a:r>
            <a:r>
              <a:rPr lang="zh-CN" altLang="en-US" sz="6600" b="1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规律吗？</a:t>
            </a:r>
            <a:endParaRPr lang="zh-CN" altLang="en-US" sz="2400" b="1" dirty="0">
              <a:solidFill>
                <a:schemeClr val="bg1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040" y="949325"/>
            <a:ext cx="10535285" cy="52578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31315" y="1284605"/>
            <a:ext cx="865695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/>
            <a:r>
              <a:rPr lang="zh-CN" altLang="en-US"/>
              <a:t>除了周期性规律之外，会不会还存在着别的规律</a:t>
            </a:r>
            <a:r>
              <a:rPr lang="zh-CN" altLang="en-US"/>
              <a:t>模式？</a:t>
            </a:r>
            <a:endParaRPr lang="zh-CN" altLang="en-US"/>
          </a:p>
          <a:p>
            <a:pPr indent="0"/>
            <a:endParaRPr lang="zh-CN" altLang="en-US"/>
          </a:p>
          <a:p>
            <a:pPr indent="0"/>
            <a:endParaRPr lang="zh-CN" altLang="en-US"/>
          </a:p>
          <a:p>
            <a:pPr indent="0"/>
            <a:endParaRPr lang="zh-CN" altLang="en-US"/>
          </a:p>
          <a:p>
            <a:pPr indent="0"/>
            <a:r>
              <a:rPr lang="zh-CN" altLang="en-US"/>
              <a:t>时间序列一般可能会有周期性、季节性的变化。而8928个10分钟相当于62天。对于一个如此长的时间序列，我们首先要对其进行周期性（季节性）的数据分析与处理。随后才能利用自相关分析，探究</a:t>
            </a:r>
            <a:r>
              <a:rPr lang="zh-CN" altLang="en-US" b="1"/>
              <a:t>除了周期性之外的其他规律</a:t>
            </a:r>
            <a:r>
              <a:rPr lang="zh-CN" altLang="en-US"/>
              <a:t>。</a:t>
            </a:r>
            <a:endParaRPr lang="zh-CN" altLang="en-US"/>
          </a:p>
          <a:p>
            <a:pPr indent="0"/>
            <a:endParaRPr lang="zh-CN" altLang="en-US"/>
          </a:p>
          <a:p>
            <a:pPr indent="0"/>
            <a:r>
              <a:rPr lang="zh-CN" altLang="en-US"/>
              <a:t>季节性分解可以得到</a:t>
            </a:r>
            <a:r>
              <a:rPr lang="en-US" altLang="zh-CN"/>
              <a:t>3</a:t>
            </a:r>
            <a:r>
              <a:rPr lang="zh-CN" altLang="en-US"/>
              <a:t>个</a:t>
            </a:r>
            <a:r>
              <a:rPr lang="zh-CN" altLang="en-US"/>
              <a:t>结果：</a:t>
            </a:r>
            <a:endParaRPr lang="zh-CN" altLang="en-US"/>
          </a:p>
          <a:p>
            <a:pPr indent="0"/>
            <a:endParaRPr lang="zh-CN" altLang="en-US"/>
          </a:p>
          <a:p>
            <a:pPr indent="0"/>
            <a:r>
              <a:rPr lang="zh-CN" altLang="en-US"/>
              <a:t>1. Trend：</a:t>
            </a:r>
            <a:r>
              <a:rPr lang="zh-CN" altLang="en-US" b="1"/>
              <a:t>趋势</a:t>
            </a:r>
            <a:r>
              <a:rPr lang="zh-CN" altLang="en-US"/>
              <a:t>。趋势组件表示时间序列的长期趋势或发展方向。它是时间序列在较长时间尺度上的变化趋势，反映了数据的上升、下降或稳定状态。</a:t>
            </a:r>
            <a:endParaRPr lang="zh-CN" altLang="en-US"/>
          </a:p>
          <a:p>
            <a:pPr indent="0"/>
            <a:r>
              <a:rPr lang="zh-CN" altLang="en-US"/>
              <a:t>2. Seasonal：</a:t>
            </a:r>
            <a:r>
              <a:rPr lang="zh-CN" altLang="en-US" b="1"/>
              <a:t>季节性</a:t>
            </a:r>
            <a:r>
              <a:rPr lang="zh-CN" altLang="en-US"/>
              <a:t>。季节性组件代表了时间序列在固定时间间隔内的规律性波动。</a:t>
            </a:r>
            <a:endParaRPr lang="zh-CN" altLang="en-US"/>
          </a:p>
          <a:p>
            <a:pPr indent="0"/>
            <a:r>
              <a:rPr lang="zh-CN" altLang="en-US"/>
              <a:t>3. Residual：</a:t>
            </a:r>
            <a:r>
              <a:rPr lang="zh-CN" altLang="en-US" b="1"/>
              <a:t>残差</a:t>
            </a:r>
            <a:r>
              <a:rPr lang="zh-CN" altLang="en-US"/>
              <a:t>。残差组件，也称为不规则成分或噪声，是时间序列中无法通过趋势和季节性组件解释的部分。</a:t>
            </a:r>
            <a:endParaRPr lang="zh-CN" altLang="en-US"/>
          </a:p>
          <a:p>
            <a:pPr indent="0"/>
            <a:endParaRPr lang="zh-CN" altLang="en-US"/>
          </a:p>
          <a:p>
            <a:pPr indent="0"/>
            <a:r>
              <a:rPr lang="zh-CN" altLang="en-US"/>
              <a:t>去除了</a:t>
            </a:r>
            <a:r>
              <a:rPr lang="en-US" altLang="zh-CN"/>
              <a:t>Seasonal</a:t>
            </a:r>
            <a:r>
              <a:rPr lang="zh-CN" altLang="en-US"/>
              <a:t>，我们还剩下</a:t>
            </a:r>
            <a:r>
              <a:rPr lang="en-US" altLang="zh-CN"/>
              <a:t>Trend</a:t>
            </a:r>
            <a:r>
              <a:rPr lang="zh-CN" altLang="en-US"/>
              <a:t>和</a:t>
            </a:r>
            <a:r>
              <a:rPr lang="en-US" altLang="zh-CN"/>
              <a:t>Residual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31315" y="1797050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季节性与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去季节化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040" y="949325"/>
            <a:ext cx="10535285" cy="52578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31315" y="1284605"/>
            <a:ext cx="8656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/>
            <a:r>
              <a:rPr lang="zh-CN" altLang="en-US"/>
              <a:t>带上季节性分解，我们再来</a:t>
            </a:r>
            <a:r>
              <a:rPr lang="zh-CN" altLang="en-US"/>
              <a:t>一次：</a:t>
            </a:r>
            <a:endParaRPr lang="zh-CN" altLang="en-US"/>
          </a:p>
        </p:txBody>
      </p:sp>
      <p:pic>
        <p:nvPicPr>
          <p:cNvPr id="4" name="图片 3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095" y="1872615"/>
            <a:ext cx="5013960" cy="2506980"/>
          </a:xfrm>
          <a:prstGeom prst="rect">
            <a:avLst/>
          </a:prstGeom>
        </p:spPr>
      </p:pic>
      <p:pic>
        <p:nvPicPr>
          <p:cNvPr id="6" name="图片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955" y="1731010"/>
            <a:ext cx="3720465" cy="2790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31315" y="5047615"/>
            <a:ext cx="8656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/>
            <a:r>
              <a:rPr lang="zh-CN" altLang="en-US"/>
              <a:t>即便滞后阶数很低，也迅速地不再</a:t>
            </a:r>
            <a:r>
              <a:rPr lang="zh-CN" altLang="en-US"/>
              <a:t>相关。</a:t>
            </a:r>
            <a:endParaRPr lang="zh-CN" altLang="en-US"/>
          </a:p>
          <a:p>
            <a:pPr indent="0"/>
            <a:r>
              <a:rPr lang="zh-CN" altLang="en-US"/>
              <a:t>相关系数为</a:t>
            </a:r>
            <a:r>
              <a:rPr lang="en-US" altLang="zh-CN"/>
              <a:t>0</a:t>
            </a:r>
            <a:r>
              <a:rPr lang="zh-CN" altLang="en-US"/>
              <a:t>：呈现</a:t>
            </a:r>
            <a:r>
              <a:rPr lang="zh-CN" altLang="en-US" b="1"/>
              <a:t>随机波动</a:t>
            </a:r>
            <a:r>
              <a:rPr lang="zh-CN" altLang="en-US"/>
              <a:t>，</a:t>
            </a:r>
            <a:r>
              <a:rPr lang="zh-CN" altLang="en-US"/>
              <a:t>无明显规律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040" y="949325"/>
            <a:ext cx="10535285" cy="52578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31315" y="1284605"/>
            <a:ext cx="865695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/>
            <a:r>
              <a:rPr lang="zh-CN" altLang="en-US"/>
              <a:t>这就是一个很好的</a:t>
            </a:r>
            <a:r>
              <a:rPr lang="zh-CN" altLang="en-US"/>
              <a:t>结论吗？</a:t>
            </a:r>
            <a:endParaRPr lang="zh-CN" altLang="en-US"/>
          </a:p>
          <a:p>
            <a:pPr indent="0"/>
            <a:endParaRPr lang="zh-CN" altLang="en-US"/>
          </a:p>
          <a:p>
            <a:pPr indent="0"/>
            <a:r>
              <a:rPr lang="zh-CN" altLang="en-US"/>
              <a:t>需要考虑这些</a:t>
            </a:r>
            <a:r>
              <a:rPr lang="zh-CN" altLang="en-US"/>
              <a:t>问题：</a:t>
            </a:r>
            <a:endParaRPr lang="zh-CN" altLang="en-US"/>
          </a:p>
          <a:p>
            <a:pPr indent="0"/>
            <a:endParaRPr lang="zh-CN" altLang="en-US"/>
          </a:p>
          <a:p>
            <a:pPr indent="0"/>
            <a:r>
              <a:rPr lang="en-US" altLang="zh-CN"/>
              <a:t>1. </a:t>
            </a:r>
            <a:r>
              <a:rPr lang="zh-CN" altLang="en-US"/>
              <a:t>去除了</a:t>
            </a:r>
            <a:r>
              <a:rPr lang="en-US" altLang="zh-CN"/>
              <a:t>Seasonal</a:t>
            </a:r>
            <a:r>
              <a:rPr lang="zh-CN" altLang="en-US"/>
              <a:t>的因素，计算</a:t>
            </a:r>
            <a:r>
              <a:rPr lang="en-US" altLang="zh-CN"/>
              <a:t>Trend+Residual</a:t>
            </a:r>
            <a:r>
              <a:rPr lang="zh-CN" altLang="en-US"/>
              <a:t>的</a:t>
            </a:r>
            <a:r>
              <a:rPr lang="en-US" altLang="zh-CN"/>
              <a:t>ACF\PACF</a:t>
            </a:r>
            <a:r>
              <a:rPr lang="zh-CN" altLang="en-US"/>
              <a:t>，证明了无明显规律，这种想法真的</a:t>
            </a:r>
            <a:r>
              <a:rPr lang="en-US" altLang="zh-CN" b="1"/>
              <a:t>Make Sense</a:t>
            </a:r>
            <a:r>
              <a:rPr lang="zh-CN" altLang="en-US"/>
              <a:t>吗？</a:t>
            </a:r>
            <a:endParaRPr lang="zh-CN" altLang="en-US"/>
          </a:p>
          <a:p>
            <a:pPr indent="0"/>
            <a:endParaRPr lang="zh-CN" altLang="en-US"/>
          </a:p>
          <a:p>
            <a:pPr indent="0"/>
            <a:r>
              <a:rPr lang="en-US" altLang="zh-CN"/>
              <a:t>2. </a:t>
            </a:r>
            <a:r>
              <a:rPr lang="zh-CN" altLang="en-US"/>
              <a:t>相关系数不能证明是否显著相关，它只是一个</a:t>
            </a:r>
            <a:r>
              <a:rPr lang="en-US" altLang="zh-CN"/>
              <a:t>“</a:t>
            </a:r>
            <a:r>
              <a:rPr lang="zh-CN" altLang="en-US"/>
              <a:t>中间结果</a:t>
            </a:r>
            <a:r>
              <a:rPr lang="en-US" altLang="zh-CN"/>
              <a:t>”</a:t>
            </a:r>
            <a:r>
              <a:rPr lang="zh-CN" altLang="en-US"/>
              <a:t>。我们需要</a:t>
            </a:r>
            <a:r>
              <a:rPr lang="zh-CN" altLang="en-US" b="1"/>
              <a:t>显著性检验</a:t>
            </a:r>
            <a:r>
              <a:rPr lang="zh-CN" altLang="en-US"/>
              <a:t>。</a:t>
            </a:r>
            <a:endParaRPr lang="zh-CN" altLang="en-US"/>
          </a:p>
          <a:p>
            <a:pPr indent="0"/>
            <a:r>
              <a:rPr lang="en-US" altLang="zh-CN" b="1"/>
              <a:t>Ljung-Box-Q</a:t>
            </a:r>
            <a:r>
              <a:rPr lang="zh-CN" altLang="en-US"/>
              <a:t>显著性检验。（我做出来结果不好，显著性检验的代码部分</a:t>
            </a:r>
            <a:r>
              <a:rPr lang="zh-CN" altLang="en-US"/>
              <a:t>写错了）</a:t>
            </a:r>
            <a:endParaRPr lang="zh-CN" altLang="en-US"/>
          </a:p>
          <a:p>
            <a:pPr indent="0"/>
            <a:endParaRPr lang="zh-CN" altLang="en-US"/>
          </a:p>
          <a:p>
            <a:pPr indent="0"/>
            <a:r>
              <a:rPr lang="en-US" altLang="zh-CN"/>
              <a:t>3. </a:t>
            </a:r>
            <a:r>
              <a:rPr lang="zh-CN" altLang="en-US"/>
              <a:t>对于某个小区的某种流量业务，我们进行了季节性分解，进行了自相关性检验。那是否应该对于</a:t>
            </a:r>
            <a:r>
              <a:rPr lang="zh-CN" altLang="en-US" b="1"/>
              <a:t>每个小区的每种流量业务</a:t>
            </a:r>
            <a:r>
              <a:rPr lang="zh-CN" altLang="en-US"/>
              <a:t>都使用这个方法呢？最终我们需要指定一个</a:t>
            </a:r>
            <a:r>
              <a:rPr lang="en-US" altLang="zh-CN"/>
              <a:t>benchmark</a:t>
            </a:r>
            <a:r>
              <a:rPr lang="zh-CN" altLang="en-US"/>
              <a:t>，来衡量</a:t>
            </a:r>
            <a:r>
              <a:rPr lang="en-US" altLang="zh-CN"/>
              <a:t>“</a:t>
            </a:r>
            <a:r>
              <a:rPr lang="zh-CN" altLang="en-US"/>
              <a:t>无明显规律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程度。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040" y="949325"/>
            <a:ext cx="10535285" cy="577342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区块流量空间相关性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分析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5060" y="1901825"/>
            <a:ext cx="5383530" cy="364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两种探索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探索区块内各个小区在不同流量模式下的空间相关性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探索区块内各个小区流量总和的空间相关性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这里我只展示第一种（二者逻辑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很相似）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Pearson相关系数探索的是两个随机变量之间的相关性。我们先来明确随机变量是什么。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对于这个探索角度，随机变量是：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某种业务下某个小区的流量的时间序列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4985" y="949960"/>
            <a:ext cx="406400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for i = 1:p</a:t>
            </a:r>
            <a:endParaRPr lang="zh-CN" altLang="en-US"/>
          </a:p>
          <a:p>
            <a:pPr indent="457200"/>
            <a:r>
              <a:rPr lang="en-US" altLang="zh-CN" b="1"/>
              <a:t>% 5*10000*8928 in matlab</a:t>
            </a:r>
            <a:endParaRPr lang="zh-CN" altLang="en-US" b="1"/>
          </a:p>
          <a:p>
            <a:r>
              <a:rPr lang="zh-CN" altLang="en-US"/>
              <a:t>    corr_mat = zeros(ex-sx+1,ey-sy+1);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center_business = squeeze( center_data(i,:));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for j = sx:ex</a:t>
            </a:r>
            <a:endParaRPr lang="zh-CN" altLang="en-US"/>
          </a:p>
          <a:p>
            <a:r>
              <a:rPr lang="zh-CN" altLang="en-US"/>
              <a:t>        for k = sy:ey</a:t>
            </a:r>
            <a:endParaRPr lang="zh-CN" altLang="en-US"/>
          </a:p>
          <a:p>
            <a:r>
              <a:rPr lang="zh-CN" altLang="en-US"/>
              <a:t>            neighbour = j*100+k;</a:t>
            </a:r>
            <a:endParaRPr lang="zh-CN" altLang="en-US"/>
          </a:p>
          <a:p>
            <a:r>
              <a:rPr lang="zh-CN" altLang="en-US"/>
              <a:t>            neighbour_business = squeeze( data(i,neighbour,:) );</a:t>
            </a:r>
            <a:endParaRPr lang="zh-CN" altLang="en-US"/>
          </a:p>
          <a:p>
            <a:r>
              <a:rPr lang="zh-CN" altLang="en-US"/>
              <a:t>            </a:t>
            </a:r>
            <a:endParaRPr lang="zh-CN" altLang="en-US"/>
          </a:p>
          <a:p>
            <a:r>
              <a:rPr lang="zh-CN" altLang="en-US"/>
              <a:t>            coef_mat = </a:t>
            </a:r>
            <a:r>
              <a:rPr lang="zh-CN" altLang="en-US" b="1"/>
              <a:t>corrcoef</a:t>
            </a:r>
            <a:r>
              <a:rPr lang="zh-CN" altLang="en-US"/>
              <a:t>(transpose(center_business),transpose(neighbour_business));</a:t>
            </a:r>
            <a:endParaRPr lang="zh-CN" altLang="en-US"/>
          </a:p>
          <a:p>
            <a:r>
              <a:rPr lang="zh-CN" altLang="en-US"/>
              <a:t>            corr_mat(j-sx+1,k-sy+1) = coef_mat(1,2);</a:t>
            </a:r>
            <a:endParaRPr lang="zh-CN" altLang="en-US"/>
          </a:p>
          <a:p>
            <a:r>
              <a:rPr lang="zh-CN" altLang="en-US"/>
              <a:t>           </a:t>
            </a:r>
            <a:endParaRPr lang="zh-CN" altLang="en-US"/>
          </a:p>
          <a:p>
            <a:r>
              <a:rPr lang="zh-CN" altLang="en-US"/>
              <a:t>        end</a:t>
            </a:r>
            <a:endParaRPr lang="zh-CN" altLang="en-US"/>
          </a:p>
          <a:p>
            <a:r>
              <a:rPr lang="zh-CN" altLang="en-US"/>
              <a:t>    end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065530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区块流量空间相关性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分析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Pearson_Coeff_based_on_5045_business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15" y="1729105"/>
            <a:ext cx="5334000" cy="3999230"/>
          </a:xfrm>
          <a:prstGeom prst="rect">
            <a:avLst/>
          </a:prstGeom>
        </p:spPr>
      </p:pic>
      <p:pic>
        <p:nvPicPr>
          <p:cNvPr id="5" name="图片 4" descr="Pearson_Coeff_based_on_5045_business_2_bar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90" y="1729105"/>
            <a:ext cx="5334000" cy="399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065530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区块流量空间相关性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分析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3190" y="2049145"/>
            <a:ext cx="6184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之前提到过，光有相关系数是没用的，要做显著性</a:t>
            </a:r>
            <a:r>
              <a:rPr lang="zh-CN" altLang="en-US"/>
              <a:t>检验。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7" name="图片 6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8405" y="2597785"/>
            <a:ext cx="7235190" cy="367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32865" y="4978400"/>
            <a:ext cx="9839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在这里，我们做的是</a:t>
            </a:r>
            <a:r>
              <a:rPr lang="zh-CN" altLang="en-US" b="1"/>
              <a:t>双侧检验</a:t>
            </a:r>
            <a:r>
              <a:rPr lang="zh-CN" altLang="en-US"/>
              <a:t>（显著不为</a:t>
            </a:r>
            <a:r>
              <a:rPr lang="en-US" altLang="zh-CN"/>
              <a:t>0</a:t>
            </a:r>
            <a:r>
              <a:rPr lang="zh-CN" altLang="en-US"/>
              <a:t>，负相关也是相关）。所以要减去</a:t>
            </a:r>
            <a:r>
              <a:rPr lang="en-US" altLang="zh-CN"/>
              <a:t>2</a:t>
            </a:r>
            <a:r>
              <a:rPr lang="zh-CN" altLang="en-US"/>
              <a:t>倍的累积分布</a:t>
            </a:r>
            <a:r>
              <a:rPr lang="zh-CN" altLang="en-US"/>
              <a:t>函数。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525" y="1056640"/>
            <a:ext cx="10020300" cy="3714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79805" y="2129790"/>
            <a:ext cx="46685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这是一个很让我吃惊的结果，因为每个区域都与</a:t>
            </a:r>
            <a:r>
              <a:rPr lang="en-US" altLang="zh-CN"/>
              <a:t>5045</a:t>
            </a:r>
            <a:r>
              <a:rPr lang="zh-CN" altLang="en-US"/>
              <a:t>小区</a:t>
            </a:r>
            <a:r>
              <a:rPr lang="zh-CN" altLang="en-US"/>
              <a:t>显著相关。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而</a:t>
            </a:r>
            <a:r>
              <a:rPr lang="zh-CN" altLang="en-US" b="1">
                <a:sym typeface="+mn-ea"/>
              </a:rPr>
              <a:t>corrcoef</a:t>
            </a:r>
            <a:r>
              <a:rPr lang="en-US" altLang="zh-CN" b="1">
                <a:sym typeface="+mn-ea"/>
              </a:rPr>
              <a:t>()</a:t>
            </a:r>
            <a:r>
              <a:rPr lang="zh-CN" altLang="en-US">
                <a:sym typeface="+mn-ea"/>
              </a:rPr>
              <a:t>是不需要标准化</a:t>
            </a:r>
            <a:r>
              <a:rPr lang="en-US" altLang="zh-CN">
                <a:sym typeface="+mn-ea"/>
              </a:rPr>
              <a:t>\</a:t>
            </a:r>
            <a:r>
              <a:rPr lang="zh-CN" altLang="en-US">
                <a:sym typeface="+mn-ea"/>
              </a:rPr>
              <a:t>单位化或者归一化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在检查代码无果后，我选择</a:t>
            </a:r>
            <a:r>
              <a:rPr lang="zh-CN" altLang="en-US" b="1">
                <a:sym typeface="+mn-ea"/>
              </a:rPr>
              <a:t>相信</a:t>
            </a:r>
            <a:r>
              <a:rPr lang="zh-CN" altLang="en-US">
                <a:sym typeface="+mn-ea"/>
              </a:rPr>
              <a:t>这个</a:t>
            </a:r>
            <a:r>
              <a:rPr lang="zh-CN" altLang="en-US">
                <a:sym typeface="+mn-ea"/>
              </a:rPr>
              <a:t>结果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8190" y="1302385"/>
            <a:ext cx="5334000" cy="399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74800" y="1065530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空间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聚类分析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64310" y="1968500"/>
            <a:ext cx="88004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分类和聚类的</a:t>
            </a:r>
            <a:r>
              <a:rPr lang="zh-CN" altLang="en-US"/>
              <a:t>区别：</a:t>
            </a:r>
            <a:endParaRPr lang="zh-CN" altLang="en-US"/>
          </a:p>
          <a:p>
            <a:r>
              <a:rPr lang="zh-CN" altLang="en-US"/>
              <a:t>分类</a:t>
            </a:r>
            <a:r>
              <a:rPr lang="zh-CN" altLang="en-US" b="1"/>
              <a:t>知道有几个类</a:t>
            </a:r>
            <a:r>
              <a:rPr lang="zh-CN" altLang="en-US"/>
              <a:t>，现在求解怎么把采样点分到</a:t>
            </a:r>
            <a:r>
              <a:rPr lang="zh-CN" altLang="en-US"/>
              <a:t>这几个类。</a:t>
            </a:r>
            <a:endParaRPr lang="zh-CN" altLang="en-US"/>
          </a:p>
          <a:p>
            <a:r>
              <a:rPr lang="zh-CN" altLang="en-US"/>
              <a:t>聚类根本</a:t>
            </a:r>
            <a:r>
              <a:rPr lang="zh-CN" altLang="en-US" b="1"/>
              <a:t>不知道会有几个类</a:t>
            </a:r>
            <a:r>
              <a:rPr lang="zh-CN" altLang="en-US"/>
              <a:t>，现在既要求解有几个类，还得把采样点分到</a:t>
            </a:r>
            <a:r>
              <a:rPr lang="zh-CN" altLang="en-US"/>
              <a:t>这些类。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常见的聚类分析</a:t>
            </a:r>
            <a:r>
              <a:rPr lang="zh-CN" altLang="en-US"/>
              <a:t>方法：</a:t>
            </a:r>
            <a:endParaRPr lang="zh-CN" altLang="en-US"/>
          </a:p>
          <a:p>
            <a:r>
              <a:rPr lang="en-US" altLang="zh-CN" b="1"/>
              <a:t>K-Means</a:t>
            </a:r>
            <a:r>
              <a:rPr lang="zh-CN" altLang="en-US" b="1"/>
              <a:t>聚类</a:t>
            </a:r>
            <a:endParaRPr lang="zh-CN" altLang="en-US" b="1"/>
          </a:p>
          <a:p>
            <a:r>
              <a:rPr lang="en-US" altLang="zh-CN"/>
              <a:t>K-Means++</a:t>
            </a:r>
            <a:r>
              <a:rPr lang="zh-CN" altLang="en-US"/>
              <a:t>聚类</a:t>
            </a:r>
            <a:endParaRPr lang="zh-CN" altLang="en-US"/>
          </a:p>
          <a:p>
            <a:r>
              <a:rPr lang="zh-CN" altLang="en-US"/>
              <a:t>系统聚类</a:t>
            </a:r>
            <a:endParaRPr lang="zh-CN" altLang="en-US"/>
          </a:p>
          <a:p>
            <a:r>
              <a:rPr lang="en-US" altLang="zh-CN"/>
              <a:t>DBSCAN</a:t>
            </a:r>
            <a:r>
              <a:rPr lang="zh-CN" altLang="en-US"/>
              <a:t>聚类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76641" y="1118801"/>
            <a:ext cx="3686179" cy="1200329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CONTENT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664568" y="3068073"/>
            <a:ext cx="1264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Impact" panose="020B0806030902050204" pitchFamily="34" charset="0"/>
                <a:ea typeface="微软雅黑 Light" panose="020B0502040204020203" pitchFamily="34" charset="-122"/>
              </a:rPr>
              <a:t>01</a:t>
            </a:r>
            <a:endParaRPr lang="zh-CN" altLang="en-US" sz="7200" b="1" dirty="0"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124068" y="3082141"/>
            <a:ext cx="145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Impact" panose="020B0806030902050204" pitchFamily="34" charset="0"/>
                <a:ea typeface="微软雅黑 Light" panose="020B0502040204020203" pitchFamily="34" charset="-122"/>
              </a:rPr>
              <a:t>02</a:t>
            </a:r>
            <a:endParaRPr lang="zh-CN" altLang="en-US" sz="7200" b="1" dirty="0"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724247" y="3082141"/>
            <a:ext cx="1394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Impact" panose="020B0806030902050204" pitchFamily="34" charset="0"/>
                <a:ea typeface="微软雅黑 Light" panose="020B0502040204020203" pitchFamily="34" charset="-122"/>
              </a:rPr>
              <a:t>03</a:t>
            </a:r>
            <a:endParaRPr lang="zh-CN" altLang="en-US" sz="7200" b="1" dirty="0"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9254086" y="3096429"/>
            <a:ext cx="1397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Impact" panose="020B0806030902050204" pitchFamily="34" charset="0"/>
                <a:ea typeface="微软雅黑 Light" panose="020B0502040204020203" pitchFamily="34" charset="-122"/>
              </a:rPr>
              <a:t>04</a:t>
            </a:r>
            <a:endParaRPr lang="zh-CN" altLang="en-US" sz="7200" b="1" dirty="0"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>
            <a:off x="1903724" y="4062403"/>
            <a:ext cx="87219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>
            <a:off x="4449977" y="4076471"/>
            <a:ext cx="87219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7024364" y="4083057"/>
            <a:ext cx="87219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8"/>
            </p:custDataLst>
          </p:nvPr>
        </p:nvCxnSpPr>
        <p:spPr>
          <a:xfrm>
            <a:off x="9584685" y="4097125"/>
            <a:ext cx="87219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73160" y="4332163"/>
            <a:ext cx="2168468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Impact" panose="020B0806030902050204" pitchFamily="34" charset="0"/>
                <a:ea typeface="微软雅黑" panose="020B0503020204020204" pitchFamily="34" charset="-122"/>
              </a:rPr>
              <a:t>探索性分析</a:t>
            </a:r>
            <a:endParaRPr lang="zh-CN" altLang="en-US" sz="20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571875" y="4333240"/>
            <a:ext cx="262826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Impact" panose="020B0806030902050204" pitchFamily="34" charset="0"/>
                <a:ea typeface="微软雅黑" panose="020B0503020204020204" pitchFamily="34" charset="-122"/>
              </a:rPr>
              <a:t>非关系型数据库</a:t>
            </a:r>
            <a:r>
              <a:rPr lang="zh-CN" altLang="en-US" sz="2000" b="1" dirty="0">
                <a:latin typeface="Impact" panose="020B0806030902050204" pitchFamily="34" charset="0"/>
                <a:ea typeface="微软雅黑" panose="020B0503020204020204" pitchFamily="34" charset="-122"/>
              </a:rPr>
              <a:t>存储</a:t>
            </a:r>
            <a:endParaRPr lang="zh-CN" altLang="en-US" sz="20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429788" y="4332163"/>
            <a:ext cx="2168468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Impact" panose="020B0806030902050204" pitchFamily="34" charset="0"/>
                <a:ea typeface="微软雅黑" panose="020B0503020204020204" pitchFamily="34" charset="-122"/>
              </a:rPr>
              <a:t>预测模型</a:t>
            </a:r>
            <a:r>
              <a:rPr lang="zh-CN" altLang="en-US" sz="2000" b="1" dirty="0">
                <a:latin typeface="Impact" panose="020B0806030902050204" pitchFamily="34" charset="0"/>
                <a:ea typeface="微软雅黑" panose="020B0503020204020204" pitchFamily="34" charset="-122"/>
              </a:rPr>
              <a:t>构建</a:t>
            </a:r>
            <a:endParaRPr lang="zh-CN" altLang="en-US" sz="20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828405" y="4333240"/>
            <a:ext cx="2468880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Impact" panose="020B0806030902050204" pitchFamily="34" charset="0"/>
                <a:ea typeface="微软雅黑" panose="020B0503020204020204" pitchFamily="34" charset="-122"/>
              </a:rPr>
              <a:t>预测结果展示及</a:t>
            </a:r>
            <a:r>
              <a:rPr lang="zh-CN" altLang="en-US" sz="2000" b="1" dirty="0">
                <a:latin typeface="Impact" panose="020B0806030902050204" pitchFamily="34" charset="0"/>
                <a:ea typeface="微软雅黑" panose="020B0503020204020204" pitchFamily="34" charset="-122"/>
              </a:rPr>
              <a:t>分析</a:t>
            </a:r>
            <a:endParaRPr lang="zh-CN" altLang="en-US" sz="20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74800" y="1065530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空间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聚类分析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64310" y="1968500"/>
            <a:ext cx="880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K-Means</a:t>
            </a:r>
            <a:r>
              <a:rPr lang="zh-CN" altLang="en-US"/>
              <a:t>聚类</a:t>
            </a:r>
            <a:r>
              <a:rPr lang="zh-CN" altLang="en-US"/>
              <a:t>可视化：</a:t>
            </a:r>
            <a:endParaRPr lang="zh-CN" altLang="en-US"/>
          </a:p>
          <a:p>
            <a:r>
              <a:rPr lang="zh-CN" altLang="en-US"/>
              <a:t>https://www.naftaliharris.com/blog/visualizing-k-means-clustering/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2380" y="2994660"/>
            <a:ext cx="4587240" cy="243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74800" y="1065530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空间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聚类分析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64310" y="1877695"/>
            <a:ext cx="88004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K-means算法执行流程</a:t>
            </a:r>
          </a:p>
          <a:p/>
          <a:p>
            <a:r>
              <a:t>1. 指定需要划分的簇的个数K值（类的个数）;</a:t>
            </a:r>
          </a:p>
          <a:p/>
          <a:p>
            <a:r>
              <a:t>2. 随机地选择K个数据对象作为初始的聚类中心（不一定要是我们的样本点）;</a:t>
            </a:r>
          </a:p>
          <a:p/>
          <a:p>
            <a:r>
              <a:t>3. 计算其余的各个数据对象到这K个初始聚类中心的距离，把数据对象划归到距离它最近的那个中心所处在的簇类中;</a:t>
            </a:r>
          </a:p>
          <a:p/>
          <a:p>
            <a:r>
              <a:t>4. 调整新类并且重新计算出新类的中心;</a:t>
            </a:r>
          </a:p>
          <a:p/>
          <a:p>
            <a:r>
              <a:t>5. 循环步骤三和四，看中心是否收敛（不变），如果收敛或达到迭代次数则停止循环;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74800" y="1065530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空间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聚类分析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64310" y="1847215"/>
            <a:ext cx="8800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</a:t>
            </a:r>
            <a:r>
              <a:rPr lang="zh-CN" altLang="en-US" b="1"/>
              <a:t>评估</a:t>
            </a:r>
            <a:r>
              <a:rPr lang="zh-CN" altLang="en-US"/>
              <a:t>一个</a:t>
            </a:r>
            <a:r>
              <a:rPr lang="en-US" altLang="zh-CN"/>
              <a:t>K-Means</a:t>
            </a:r>
            <a:r>
              <a:rPr lang="zh-CN" altLang="en-US"/>
              <a:t>聚类算法？</a:t>
            </a:r>
            <a:r>
              <a:rPr lang="zh-CN" altLang="en-US" b="1"/>
              <a:t>肘部法则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3845" y="2215515"/>
            <a:ext cx="7219950" cy="3552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74800" y="1065530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肘部图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0" y="1348105"/>
            <a:ext cx="5334000" cy="4000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3505" y="1736090"/>
            <a:ext cx="4064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WCSS是多少</a:t>
            </a:r>
            <a:r>
              <a:rPr lang="zh-CN" altLang="en-US" b="1"/>
              <a:t>合适</a:t>
            </a:r>
            <a:r>
              <a:rPr lang="zh-CN" altLang="en-US"/>
              <a:t>呢？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越小越好</a:t>
            </a:r>
            <a:r>
              <a:rPr lang="zh-CN" altLang="en-US"/>
              <a:t>？如果越小越好，那么就多少个点就分成多少个簇就行了，相当于根本没有聚类。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越大越好？</a:t>
            </a:r>
            <a:r>
              <a:rPr lang="zh-CN" altLang="en-US"/>
              <a:t>如果越大越好，那么就一个聚类，这样肯定最大，所以也相当于没有聚类。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一般来说，当我们画出WCSS与聚类个数的关系后（称为肘部图），可以观察图像，在</a:t>
            </a:r>
            <a:r>
              <a:rPr lang="zh-CN" altLang="en-US" b="1"/>
              <a:t>拐点处</a:t>
            </a:r>
            <a:r>
              <a:rPr lang="zh-CN" altLang="en-US"/>
              <a:t>，一般就是比较合适的聚簇个数。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74800" y="991235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空间聚类分析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3505" y="1597660"/>
            <a:ext cx="8972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根据上图结果，我将聚类个数定为</a:t>
            </a:r>
            <a:r>
              <a:rPr lang="en-US" altLang="zh-CN" b="1"/>
              <a:t>20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随后我根据聚类结果，重新以聚簇重心的</a:t>
            </a:r>
            <a:r>
              <a:rPr lang="en-US" altLang="zh-CN"/>
              <a:t>y</a:t>
            </a:r>
            <a:r>
              <a:rPr lang="zh-CN" altLang="en-US"/>
              <a:t>值标记了整张图，并和热力图</a:t>
            </a:r>
            <a:r>
              <a:rPr lang="zh-CN" altLang="en-US"/>
              <a:t>比较。</a:t>
            </a:r>
            <a:endParaRPr lang="zh-CN" altLang="en-US"/>
          </a:p>
          <a:p>
            <a:r>
              <a:rPr lang="zh-CN" altLang="en-US"/>
              <a:t>肘部图指导的</a:t>
            </a:r>
            <a:r>
              <a:rPr lang="en-US" altLang="zh-CN"/>
              <a:t>K-Means</a:t>
            </a:r>
            <a:r>
              <a:rPr lang="zh-CN" altLang="en-US"/>
              <a:t>聚类，效果</a:t>
            </a:r>
            <a:r>
              <a:rPr lang="zh-CN" altLang="en-US"/>
              <a:t>很好。</a:t>
            </a:r>
            <a:endParaRPr lang="zh-CN" altLang="en-US"/>
          </a:p>
        </p:txBody>
      </p:sp>
      <p:pic>
        <p:nvPicPr>
          <p:cNvPr id="5" name="图片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2529840"/>
            <a:ext cx="5334000" cy="4000500"/>
          </a:xfrm>
          <a:prstGeom prst="rect">
            <a:avLst/>
          </a:prstGeom>
        </p:spPr>
      </p:pic>
      <p:pic>
        <p:nvPicPr>
          <p:cNvPr id="6" name="图片 5" descr="Untitle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580" y="2604135"/>
            <a:ext cx="4818380" cy="3851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815839" y="2784727"/>
            <a:ext cx="1708132" cy="1200329"/>
          </a:xfrm>
          <a:prstGeom prst="rect">
            <a:avLst/>
          </a:prstGeom>
          <a:noFill/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t>0 2</a:t>
            </a:r>
            <a:endParaRPr lang="zh-CN" altLang="en-US" sz="7200" b="1" dirty="0">
              <a:solidFill>
                <a:schemeClr val="bg1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97755" y="2712720"/>
            <a:ext cx="4921885" cy="64516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非关系型数据库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存储</a:t>
            </a:r>
            <a:endParaRPr lang="zh-CN" altLang="en-US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4938101" y="3384892"/>
            <a:ext cx="4133728" cy="20300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以什么样的结构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存储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一个现实的问题：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OOM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构造行键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构建数据集检索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带有热插拔机制的缓存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实现批处理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机制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954" y="1207262"/>
            <a:ext cx="3786819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以什么样的结构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存储？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954" y="1901607"/>
            <a:ext cx="7626096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滑动窗口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进行时间序列分析与流量预测。将每一个滑动窗口的数学表示与后续一个时间点上的label存入Hbase中。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我们需要多少个数字才能确定一个滑动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窗口？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小区号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流量业务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滑动窗口长度（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用户自定义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所以至少需要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个参数（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i,j,k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954" y="1207262"/>
            <a:ext cx="3786819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以什么样的结构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存储？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901825"/>
            <a:ext cx="8504555" cy="364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有必要将滑动窗口内的每一个值都存入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数据库吗？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假设现在存了从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索引开始，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5045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小区的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Internet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业务的所有滑动窗口（长度为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）及其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监督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如果想获取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5044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小区的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Internet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业务的滑动窗口集合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呢？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如果想获取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5045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小区的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SMS-IN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业务的滑动窗口集合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呢？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如果想获取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5045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小区的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Internet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业务的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长度为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的滑动窗口集合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呢？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可以看到，滑动窗口的数据结构和实际在数据库中的存储结构紧耦合，严重限制了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Customize Feature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对于这个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数据不在于如何存储，而在于如何使用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040" y="-635"/>
            <a:ext cx="10535285" cy="6858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8589" y="176657"/>
            <a:ext cx="3786819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以什么样的结构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存储？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8335" y="698500"/>
            <a:ext cx="850455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我们可以将整个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原始数据集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Hbase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，在用户给出任务进行查询时（例如以一个指定地区的指定业务，从指定时间索引开始，以指定滑动窗口长度获取滑动窗口集合），通过一个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数据集检索引擎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出用户指定的任务数据。实现需求结构和存储结构的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解耦合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working pipe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1945" y="2040255"/>
            <a:ext cx="628650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" grpId="0"/>
      <p:bldP spid="1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5"/>
            <a:ext cx="12192000" cy="68573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42415" y="2152650"/>
            <a:ext cx="9106535" cy="2553335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问题：</a:t>
            </a:r>
            <a:endParaRPr lang="zh-CN" altLang="en-US" sz="4000" dirty="0">
              <a:solidFill>
                <a:schemeClr val="bg1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为什么不把数据集直接加载到</a:t>
            </a:r>
            <a:r>
              <a:rPr lang="zh-CN" altLang="en-US" sz="4000" b="1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内存</a:t>
            </a:r>
            <a:r>
              <a:rPr lang="zh-CN" altLang="en-US" sz="4000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？再将数据集检索引擎直接作用在内存上？为什么要多</a:t>
            </a:r>
            <a:r>
              <a:rPr lang="zh-CN" altLang="en-US" sz="4000" b="1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数据库</a:t>
            </a:r>
            <a:r>
              <a:rPr lang="zh-CN" altLang="en-US" sz="4000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这一步？</a:t>
            </a:r>
            <a:endParaRPr lang="zh-CN" altLang="en-US" sz="4000" dirty="0">
              <a:solidFill>
                <a:schemeClr val="bg1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815839" y="2784727"/>
            <a:ext cx="1708132" cy="1200329"/>
          </a:xfrm>
          <a:prstGeom prst="rect">
            <a:avLst/>
          </a:prstGeom>
          <a:noFill/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t>0 1</a:t>
            </a:r>
            <a:endParaRPr lang="zh-CN" altLang="en-US" sz="7200" b="1" dirty="0">
              <a:solidFill>
                <a:schemeClr val="bg1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97767" y="2712725"/>
            <a:ext cx="3790963" cy="64516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探索性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分析</a:t>
            </a:r>
            <a:endParaRPr lang="zh-CN" altLang="en-US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4938101" y="3384892"/>
            <a:ext cx="4133728" cy="2353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数据清洗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小区流量时间序列可视化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区块流量时间序列可视化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区块热力图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时间序列自相关性分析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区块流量空间相关性分析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空间聚类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5432425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一个现实的问题：</a:t>
            </a:r>
            <a:r>
              <a:rPr lang="en-US" altLang="zh-CN" sz="2800" dirty="0">
                <a:latin typeface="Impact" panose="020B0806030902050204" pitchFamily="34" charset="0"/>
                <a:ea typeface="微软雅黑" panose="020B0503020204020204" pitchFamily="34" charset="-122"/>
              </a:rPr>
              <a:t>OOM</a:t>
            </a:r>
            <a:endParaRPr lang="en-US" altLang="zh-CN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901825"/>
            <a:ext cx="85045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上对于每个进程的内存占用是有限制的。超出这个限制进程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会被杀死。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一个数据集三点大几个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，内存总共还不到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，还得连接数据库，网络通信，占用内存太大。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OOM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对数据进行分片，蚂蚁搬大象式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转储。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430" y="1901825"/>
            <a:ext cx="6153150" cy="3762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35" y="1962785"/>
            <a:ext cx="5705475" cy="44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95" y="1962785"/>
            <a:ext cx="6229350" cy="506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954" y="1207262"/>
            <a:ext cx="3786819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构造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行键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Hbase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存储时，需要用户指定一个行键（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row key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），作为数据的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unique identifier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之前提到，滑动窗口必要的三个参数（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i,j,k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），从时间索引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开始，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小区，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业务。（滑窗长度用户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自定义）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怎么把三元组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(i,j,k)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作为行键存储到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Hbase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字符串？相加？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相乘？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繁琐、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不唯一。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位运算状态压缩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观察到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8928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这三个数字均小于等于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2^16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存储：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(i&lt;&lt;32)|(j&lt;&lt;16)|k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本质是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0-1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串拼接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唯一，方便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bit-oper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9880" y="3563620"/>
            <a:ext cx="3762375" cy="94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17954" y="1207262"/>
            <a:ext cx="3786819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构建数据集检索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引擎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具体使用可以看我在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站发的：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大数据实验二：如何使用我编写的数据集检索引擎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hlinkClick r:id="rId1" action="ppaction://hlinkfile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指令集：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系统相关：获取指令集，退出系统，允许使用缓存，注入缓存等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 获取数据：get系列，获取指定数据，输出到控制台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 保存数据：save系列，获取指定数据，保存到指定文件中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 批量执行：execute系列，批量执行用户脚本中的命令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" y="280035"/>
            <a:ext cx="11158220" cy="5986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040" y="0"/>
            <a:ext cx="10535285" cy="6858635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87325"/>
            <a:ext cx="460502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带有热插拔机制的缓存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模块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917700" y="831215"/>
                <a:ext cx="8504555" cy="554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缓存模块的必要性：大批量的数据查询，</a:t>
                </a: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提升效率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对于本例，从时间索引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开始，还原滑动窗口长度为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的滑动窗口集合，共计还原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8924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次，每次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个查询（滑窗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+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监督）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假设访问内存是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1ms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，访问硬盘是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10ms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。不使用缓存：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10*8924*5ms = 446200ms 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≈ 7min30s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如果我们使用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LRU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缓存，大小为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100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个单位（忽略缓存数据结构运行的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时间）：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1.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第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次均未命中，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5*10+5*1 = 55ms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2.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第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次仅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个未命中，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4*1+1*1+1*10 = 15ms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目前缓存中占用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个单位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3.  ...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4.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第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97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次需要置换，但置换的不是命中的数据，而是很久之前用过的，此时非命中的，仍然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15ms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5.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直到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8924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次，都是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15ms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总计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55 +15*8923 = 133900ms 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≈ 2min15s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𝛥</m:t>
                      </m:r>
                      <m:r>
                        <a:rPr lang="en-US" altLang="zh-CN" sz="1400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400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𝑒𝑓𝑓</m:t>
                      </m:r>
                      <m:r>
                        <a:rPr lang="en-US" altLang="zh-CN" sz="1400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) = </m:t>
                      </m:r>
                      <m:f>
                        <m:fPr>
                          <m:ctrlPr>
                            <a:rPr lang="en-US" altLang="zh-CN" sz="1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446200</m:t>
                          </m:r>
                          <m:r>
                            <a:rPr lang="en-US" altLang="zh-CN" sz="1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1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133900</m:t>
                          </m:r>
                        </m:num>
                        <m:den>
                          <m:r>
                            <a:rPr lang="en-US" altLang="zh-CN" sz="1400" i="1" dirty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446200</m:t>
                          </m:r>
                        </m:den>
                      </m:f>
                      <m:r>
                        <a:rPr lang="en-US" altLang="zh-CN" sz="1400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400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100</m:t>
                      </m:r>
                      <m:r>
                        <a:rPr lang="en-US" altLang="zh-CN" sz="1400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% =</m:t>
                      </m:r>
                      <m:r>
                        <a:rPr lang="en-US" altLang="zh-CN" sz="1400" b="1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𝟔𝟗</m:t>
                      </m:r>
                      <m:r>
                        <a:rPr lang="en-US" altLang="zh-CN" sz="1400" b="1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400" b="1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𝟗𝟗</m:t>
                      </m:r>
                      <m:r>
                        <a:rPr lang="en-US" altLang="zh-CN" sz="1400" b="1" i="1" dirty="0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% </m:t>
                      </m:r>
                    </m:oMath>
                  </m:oMathPara>
                </a14:m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00" y="831215"/>
                <a:ext cx="8504555" cy="55403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040" y="1322705"/>
            <a:ext cx="10535285" cy="4647565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23390" y="1763395"/>
            <a:ext cx="460502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带有热插拔机制的缓存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模块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3390" y="3769360"/>
            <a:ext cx="8743950" cy="1638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3390" y="2682875"/>
            <a:ext cx="7458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热插拔机制允许</a:t>
            </a:r>
            <a:r>
              <a:rPr lang="zh-CN" altLang="en-US" b="1"/>
              <a:t>用户使用自己编写的缓存模块</a:t>
            </a:r>
            <a:r>
              <a:rPr lang="zh-CN" altLang="en-US"/>
              <a:t>，增进客制化</a:t>
            </a:r>
            <a:r>
              <a:rPr lang="zh-CN" altLang="en-US"/>
              <a:t>特性。</a:t>
            </a:r>
            <a:endParaRPr lang="zh-CN" altLang="en-US"/>
          </a:p>
          <a:p>
            <a:r>
              <a:rPr lang="zh-CN" altLang="en-US"/>
              <a:t>如何实现？详情见文档，</a:t>
            </a:r>
            <a:r>
              <a:rPr lang="zh-CN" altLang="en-US">
                <a:hlinkClick r:id="rId2" action="ppaction://hlinkfile"/>
              </a:rPr>
              <a:t>数据转储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954" y="1207262"/>
            <a:ext cx="3786819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实现批处理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机制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当用户需要执行大量指令时，需要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批处理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机制。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如何实现？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工程层面：读入用户指令文件，进行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代码层面：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有限状态机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35" y="3215005"/>
            <a:ext cx="7353300" cy="3390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15" y="2089150"/>
            <a:ext cx="6094095" cy="4697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815839" y="2784727"/>
            <a:ext cx="1708132" cy="1198880"/>
          </a:xfrm>
          <a:prstGeom prst="rect">
            <a:avLst/>
          </a:prstGeom>
          <a:noFill/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t>0 3</a:t>
            </a:r>
            <a:endParaRPr lang="zh-CN" altLang="en-US" sz="7200" b="1" dirty="0">
              <a:solidFill>
                <a:schemeClr val="bg1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97767" y="2712725"/>
            <a:ext cx="3790963" cy="64516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预测模型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构建</a:t>
            </a:r>
            <a:endParaRPr lang="zh-CN" altLang="en-US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4938101" y="3384892"/>
            <a:ext cx="4133728" cy="1060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数据集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预处理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模型构建与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训练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模型预测与大致结果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数据集预处理：重塑、划分、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再重塑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我们知道，原始数据集是8928*10000*5的形状。其中第二个维度是小区编号（一维）。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不过，一维的编号反应不出物理位置信息，比如一维编号100和101，是相邻的。但是映射到二维，他俩分别是(1,100)和(2,1)，隔着十万八千里。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2770" y="1082040"/>
            <a:ext cx="5966460" cy="4693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数据集预处理：重塑、划分、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再重塑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由于我的机器的</a:t>
            </a:r>
            <a:r>
              <a:rPr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硬件上限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(内存最多8G)，以长度为4的滑动窗口加载数据会直接在内存中塞9个G的数据，内存会爆掉。所以我只能改成选定某个区域，进行预测。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不过理论上这个代码是具有可扩展性的，在硬件上限较好的机器上，完全可以选定完整的100*100的区域进行训练和预测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5120" y="290195"/>
            <a:ext cx="6461125" cy="5655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数据集预处理：构造输入输出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序列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我采用的是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tensorflow.keras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的卷积神经网络模型库。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CNN希望接收的参数格式: ( batch_size, time_steps, features 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放到这个例子中就是( 样本数量, 时间步长, 特征数量 )。假设我们的时间序列的滑动窗口大小为4,构建输入输出序列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也就是最终的输入序列的形状是(6246,4,10,10,5)，其中batch_size = 6246，time_steps = 4，</a:t>
            </a:r>
            <a:r>
              <a:rPr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features = (10,10,5)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的一个</a:t>
            </a:r>
            <a:r>
              <a:rPr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张量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。其中第一个维度代表小区行索引，第二个维度代表小区列索引，第三个维度代表流量业务类型数。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4865" y="1831340"/>
            <a:ext cx="8002905" cy="3732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954" y="1207262"/>
            <a:ext cx="3786819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数据清洗（预处理）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954" y="1901607"/>
            <a:ext cx="7626096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时间点是否连续？（时间序列最基础的前提）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将字节串转换为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时间戳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，检查时间戳之间的间隔是否一致。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是否有异常的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对于本例，异常值指的是负值（流量不应该有负值）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检查每个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值是否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大于等于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还有什么可能的异常值？不符合先前趋势的、骤降、骤增的值？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预处理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拷贝、插值（线性、埃尔米特、样条插值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......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080" y="2386965"/>
            <a:ext cx="5753100" cy="19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模型构建与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训练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网络模型：双卷积+双池化+展平层+全连接层+输出层+重塑层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0" y="2319020"/>
            <a:ext cx="8267700" cy="4352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45" y="-118745"/>
            <a:ext cx="9591675" cy="7096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7565" y="949325"/>
            <a:ext cx="10535285" cy="5908675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模型训练与大致结果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分析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364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早停机制</a:t>
            </a:r>
            <a:endParaRPr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early_stopping = EarlyStopping(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monitor='val_loss',  # 监控的指标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patience=3,          # 允许的没有改善的 epoch 数量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verbose=1,           # 详细模式，输出早停信息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restore_best_weights=True  # 恢复到最佳的模型权重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需要做标准化吗？量纲一致，无需去量纲，不用做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标准化。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Untitled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565" y="3171190"/>
            <a:ext cx="10620375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7565" y="949325"/>
            <a:ext cx="10535285" cy="5908675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模型训练与大致结果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分析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history = model.fit(X_train, Y_train, epochs=100, batch_size=32, 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	validation_split=0.2, verbose=1,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callbacks=[early_stopping]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epochs=100，10轮训练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batch_size=32，每轮训练每次接受32个输入输出进行训练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validation_split：以训练集的20%作为验证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verbose=1，提供训练的详细输出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calbacks，训练时的回调函数，这里我们加入了早停机制的回调。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Untitled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1580" y="2008505"/>
            <a:ext cx="6724650" cy="442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815839" y="2784727"/>
            <a:ext cx="1708132" cy="1198880"/>
          </a:xfrm>
          <a:prstGeom prst="rect">
            <a:avLst/>
          </a:prstGeom>
          <a:noFill/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t>0 4</a:t>
            </a:r>
            <a:endParaRPr lang="zh-CN" altLang="en-US" sz="7200" b="1" dirty="0">
              <a:solidFill>
                <a:schemeClr val="bg1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97767" y="2712725"/>
            <a:ext cx="3790963" cy="64516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预测结果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分析</a:t>
            </a:r>
            <a:endParaRPr lang="zh-CN" altLang="en-US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4938101" y="3384892"/>
            <a:ext cx="4133728" cy="1706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预测结果异常值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处理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任意小区的预测值和真实值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对比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特定时间点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区域上的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性能评估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BaseLine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对比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 MSE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指标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预测结果异常值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处理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这个我也是画完时间序列图之后才发现的：预测值里面有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负数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95" y="0"/>
            <a:ext cx="1145159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预测结果异常值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处理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怎么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处理？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阈值截断（直接把负值截断为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Lasso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正则化：防止模型过拟合的常用技术。它通过在损失函数中添加一个额外的正则项来实现，这个正则项是模型参数的绝对值之和。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任意小区的预测值和真实值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对比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可视化？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业务类型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，计算真实值和预测值的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差值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，绘制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热力图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pic>
        <p:nvPicPr>
          <p:cNvPr id="5" name="图片 4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特定时间点</a:t>
            </a:r>
            <a:r>
              <a:rPr lang="en-US" altLang="zh-CN" sz="2800" dirty="0">
                <a:latin typeface="Impact" panose="020B080603090205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区域上的性能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评估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可以计算某个时间点或者某个小区的MAE/MSE/RMSE。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随后我们可以选定时间点，计算该时间点下的三个指标；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或者是选定小区，计算该小区的三个指标。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最终我们在时间和空间维度上，分别挑选出预测得最好和最差的，进行可视化与评估。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3333115"/>
            <a:ext cx="10280015" cy="2501265"/>
          </a:xfrm>
          <a:prstGeom prst="rect">
            <a:avLst/>
          </a:prstGeom>
        </p:spPr>
      </p:pic>
      <p:pic>
        <p:nvPicPr>
          <p:cNvPr id="5" name="图片 4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949325"/>
            <a:ext cx="6022340" cy="4818380"/>
          </a:xfrm>
          <a:prstGeom prst="rect">
            <a:avLst/>
          </a:prstGeom>
        </p:spPr>
      </p:pic>
      <p:pic>
        <p:nvPicPr>
          <p:cNvPr id="13" name="图片 12" descr="error_3D_chart_ts_2038_traffic_4_heat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775970"/>
            <a:ext cx="6461760" cy="5169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182745"/>
            <a:ext cx="9800590" cy="2353945"/>
          </a:xfrm>
          <a:prstGeom prst="rect">
            <a:avLst/>
          </a:prstGeom>
        </p:spPr>
      </p:pic>
      <p:pic>
        <p:nvPicPr>
          <p:cNvPr id="8" name="图片 7" descr="Untitl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635"/>
            <a:ext cx="11451590" cy="6857365"/>
          </a:xfrm>
          <a:prstGeom prst="rect">
            <a:avLst/>
          </a:prstGeom>
        </p:spPr>
      </p:pic>
      <p:pic>
        <p:nvPicPr>
          <p:cNvPr id="12" name="图片 11" descr="specific_region_50_45_INTERNE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75" y="0"/>
            <a:ext cx="1145159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040" y="524510"/>
            <a:ext cx="10535285" cy="5420995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8007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2800" dirty="0">
                <a:latin typeface="Impact" panose="020B0806030902050204" pitchFamily="34" charset="0"/>
                <a:ea typeface="微软雅黑" panose="020B0503020204020204" pitchFamily="34" charset="-122"/>
              </a:rPr>
              <a:t>BaseLine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对比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482090"/>
            <a:ext cx="8504555" cy="235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Naive BaseLine:把前一个时间点的值作为当前时间点的预测值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随后计算得到新的MSE、MAE，与我们的预测值进行比对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随后我们可以对这个结果进行分区域的可视化，也就是每个区域的Naive Predictions的MSE和CNN Predictions的MSE的比对的热力图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每个单元格是CNN Predictions的MSE除以Naive Predictions的MSE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4259580"/>
            <a:ext cx="8831580" cy="1301750"/>
          </a:xfrm>
          <a:prstGeom prst="rect">
            <a:avLst/>
          </a:prstGeom>
        </p:spPr>
      </p:pic>
      <p:pic>
        <p:nvPicPr>
          <p:cNvPr id="4" name="图片 3" descr="MSE_compare_heatmap_46_55_40_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65" y="524510"/>
            <a:ext cx="7190740" cy="575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Impact" panose="020B0806030902050204" pitchFamily="34" charset="0"/>
                <a:ea typeface="微软雅黑" panose="020B0503020204020204" pitchFamily="34" charset="-122"/>
              </a:rPr>
              <a:t>MSE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指标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可视化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我们可以统计出CNN Prediction中所有的MSE的值，然后把它们归一化，再根据频率绘制一个柱状图出来。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此外，我们还可以计算cnn MSE的累积分布函数（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cnn_mse_fre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575" y="1348740"/>
            <a:ext cx="5184775" cy="4160520"/>
          </a:xfrm>
          <a:prstGeom prst="rect">
            <a:avLst/>
          </a:prstGeom>
        </p:spPr>
      </p:pic>
      <p:pic>
        <p:nvPicPr>
          <p:cNvPr id="7" name="图片 6" descr="cnn_mse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0" y="1348740"/>
            <a:ext cx="5340350" cy="4160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" y="4314825"/>
            <a:ext cx="10928985" cy="1299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61575" y="-488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小区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流量时间序列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可视化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954" y="1901607"/>
            <a:ext cx="7626096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一些需要考虑的问题：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选择什么样的图：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柱状图、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折线图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、散点图、热力图？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图例？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对于不同业务：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画在一张图上，还是多张图上？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怎么标识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不同的业务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采样点很多：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怎么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地画图？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3240" y="1729105"/>
            <a:ext cx="53340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621030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代码、文档、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视频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831340"/>
            <a:ext cx="85045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代码：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https://github.com/Liyanhao1209/BDL.git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branch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lab1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文档：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" action="ppaction://hlinkfile"/>
              </a:rPr>
              <a:t>notion笔记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hlinkClick r:id="rId2" action="ppaction://hlinkfile"/>
            </a:endParaRPr>
          </a:p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视频：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" action="ppaction://hlinkfile"/>
              </a:rPr>
              <a:t>思路分享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" y="2994025"/>
            <a:ext cx="8923020" cy="3451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232410"/>
            <a:ext cx="5524500" cy="6393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75" y="949325"/>
            <a:ext cx="11727815" cy="5744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635"/>
            <a:ext cx="12192000" cy="68586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81172" y="2946554"/>
            <a:ext cx="8629654" cy="1107996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THANKS</a:t>
            </a:r>
            <a:endParaRPr lang="zh-CN" altLang="en-US" sz="6600" b="1" dirty="0">
              <a:solidFill>
                <a:schemeClr val="bg1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区块热力图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绘制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954" y="1901607"/>
            <a:ext cx="7626096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某个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的整个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的流量的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热力图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总和？分业务？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总和，共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8928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分业务，共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5*8928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总计，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6*8928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6605" y="1546225"/>
            <a:ext cx="4685665" cy="3803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260" y="949394"/>
            <a:ext cx="10535479" cy="499607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0" y="1207135"/>
            <a:ext cx="4580890" cy="52197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时间序列自相关性</a:t>
            </a:r>
            <a:r>
              <a:rPr lang="zh-CN" altLang="en-US" sz="2800" dirty="0">
                <a:latin typeface="Impact" panose="020B0806030902050204" pitchFamily="34" charset="0"/>
                <a:ea typeface="微软雅黑" panose="020B0503020204020204" pitchFamily="34" charset="-122"/>
              </a:rPr>
              <a:t>分析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7700" y="1901825"/>
            <a:ext cx="9214485" cy="373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何为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自相关性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滞后值(lags)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滞后：一个变量与其自身在过去某个时间点的值之间的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相关性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例如有一个每周记录的股票价格的时间序列，那么今天的价格与一周前的价格之间的相关性就可以通过计算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一阶滞后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的相关系数来分析。此时滞后值为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衡量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自相关性？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ACF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：时间序列在不同时间滞后下值之间的相关性（之前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个值与当前值的相关性）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PACF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：时间序列再滞后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时刻的值与其前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k-1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个滞后值已知的情况下的自相关性（之前的第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个值与当前值的相关性）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这两个函数均在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的一个第三方库中：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statsmodels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040" y="949325"/>
            <a:ext cx="10535285" cy="52578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6430" y="0"/>
            <a:ext cx="7872095" cy="3936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62405" y="4024630"/>
            <a:ext cx="865695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随着滞后值的增加，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ACF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的值呈现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震荡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（代表了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周期性规律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例如，当前一个时间点的值和前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个时间点的相关性是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0.6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（可能是显著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正相关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但是和前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个时间点的相关性是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-0.6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（显著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负相关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这是合理的：例如现在是下午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4:00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个时间点可以追溯到下午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点左右，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2:00-4:00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可能是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流量业务的高峰期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但是前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个时间点，就得是午夜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点左右，彼时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流量是低谷期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19130"/>
            <a:ext cx="12192000" cy="453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040" y="949325"/>
            <a:ext cx="10535285" cy="52578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31315" y="4557395"/>
            <a:ext cx="86569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而PACF图像随着阶数的增大，</a:t>
            </a:r>
            <a:r>
              <a:rPr lang="zh-CN" altLang="en-US" b="1"/>
              <a:t>一路走低</a:t>
            </a:r>
            <a:r>
              <a:rPr lang="zh-CN" altLang="en-US"/>
              <a:t>。</a:t>
            </a:r>
            <a:endParaRPr lang="zh-CN" altLang="en-US"/>
          </a:p>
          <a:p>
            <a:pPr indent="457200"/>
            <a:r>
              <a:rPr lang="zh-CN" altLang="en-US"/>
              <a:t>从直观上解释，是因为ACF探求的是前k个与当前数据点的相关性。而PACF探求的是前面第k个和当前数据点的关系。因此前面第8个数据点和当前数据点不相关，是可以理解的</a:t>
            </a:r>
            <a:endParaRPr lang="zh-CN" altLang="en-US"/>
          </a:p>
        </p:txBody>
      </p:sp>
      <p:pic>
        <p:nvPicPr>
          <p:cNvPr id="6" name="图片 5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0"/>
            <a:ext cx="585216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ags/tag10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ags/tag11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ags/tag12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ags/tag13.xml><?xml version="1.0" encoding="utf-8"?>
<p:tagLst xmlns:p="http://schemas.openxmlformats.org/presentationml/2006/main">
  <p:tag name="commondata" val="eyJoZGlkIjoiMzgwZjk2YzQyMmZkNmUzZDI5NjY0ZDE2Njc5OGU5MzYifQ=="/>
</p:tagLst>
</file>

<file path=ppt/tags/tag2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ags/tag3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ags/tag4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ags/tag5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ags/tag6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ags/tag7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ags/tag8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ags/tag9.xml><?xml version="1.0" encoding="utf-8"?>
<p:tagLst xmlns:p="http://schemas.openxmlformats.org/presentationml/2006/main">
  <p:tag name="KSO_WM_DIAGRAM_VIRTUALLY_FRAME" val="{&quot;height&quot;:155.18464566929134,&quot;left&quot;:92.3748031496063,&quot;top&quot;:241.58055118110238,&quot;width&quot;:791.607086614173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6787</Words>
  <Application>WPS 演示</Application>
  <PresentationFormat>宽屏</PresentationFormat>
  <Paragraphs>449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Arial</vt:lpstr>
      <vt:lpstr>宋体</vt:lpstr>
      <vt:lpstr>Wingdings</vt:lpstr>
      <vt:lpstr>汉仪小麦体简</vt:lpstr>
      <vt:lpstr>Impact</vt:lpstr>
      <vt:lpstr>微软雅黑</vt:lpstr>
      <vt:lpstr>微软雅黑 Light</vt:lpstr>
      <vt:lpstr>Calibri</vt:lpstr>
      <vt:lpstr>Arial Unicode MS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Jerry LEE</dc:creator>
  <cp:lastModifiedBy>李大帅哥</cp:lastModifiedBy>
  <cp:revision>105</cp:revision>
  <dcterms:created xsi:type="dcterms:W3CDTF">2015-05-05T08:02:00Z</dcterms:created>
  <dcterms:modified xsi:type="dcterms:W3CDTF">2024-05-26T13:44:17Z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87DCA8D8C5914BC0BA730F0D5C20525F_12</vt:lpwstr>
  </property>
</Properties>
</file>